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53" r:id="rId8"/>
    <p:sldId id="354" r:id="rId9"/>
    <p:sldId id="355" r:id="rId10"/>
    <p:sldId id="356" r:id="rId11"/>
    <p:sldId id="357" r:id="rId12"/>
    <p:sldId id="358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387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388" r:id="rId39"/>
    <p:sldId id="290" r:id="rId40"/>
    <p:sldId id="291" r:id="rId41"/>
    <p:sldId id="293" r:id="rId42"/>
    <p:sldId id="294" r:id="rId43"/>
    <p:sldId id="295" r:id="rId44"/>
    <p:sldId id="359" r:id="rId45"/>
    <p:sldId id="360" r:id="rId46"/>
    <p:sldId id="292" r:id="rId47"/>
    <p:sldId id="296" r:id="rId48"/>
    <p:sldId id="297" r:id="rId49"/>
    <p:sldId id="298" r:id="rId50"/>
    <p:sldId id="299" r:id="rId51"/>
    <p:sldId id="300" r:id="rId52"/>
    <p:sldId id="318" r:id="rId53"/>
    <p:sldId id="319" r:id="rId54"/>
    <p:sldId id="320" r:id="rId55"/>
    <p:sldId id="321" r:id="rId56"/>
    <p:sldId id="322" r:id="rId57"/>
    <p:sldId id="338" r:id="rId58"/>
    <p:sldId id="323" r:id="rId59"/>
    <p:sldId id="326" r:id="rId60"/>
    <p:sldId id="324" r:id="rId61"/>
    <p:sldId id="325" r:id="rId62"/>
    <p:sldId id="327" r:id="rId63"/>
    <p:sldId id="328" r:id="rId64"/>
    <p:sldId id="330" r:id="rId65"/>
    <p:sldId id="331" r:id="rId66"/>
    <p:sldId id="329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35" r:id="rId75"/>
    <p:sldId id="336" r:id="rId76"/>
    <p:sldId id="337" r:id="rId77"/>
    <p:sldId id="339" r:id="rId78"/>
    <p:sldId id="341" r:id="rId79"/>
    <p:sldId id="340" r:id="rId80"/>
    <p:sldId id="342" r:id="rId81"/>
    <p:sldId id="361" r:id="rId82"/>
    <p:sldId id="362" r:id="rId83"/>
    <p:sldId id="363" r:id="rId84"/>
    <p:sldId id="364" r:id="rId85"/>
    <p:sldId id="365" r:id="rId86"/>
    <p:sldId id="366" r:id="rId87"/>
    <p:sldId id="367" r:id="rId88"/>
    <p:sldId id="369" r:id="rId89"/>
    <p:sldId id="368" r:id="rId90"/>
    <p:sldId id="370" r:id="rId91"/>
    <p:sldId id="350" r:id="rId92"/>
    <p:sldId id="351" r:id="rId93"/>
    <p:sldId id="352" r:id="rId94"/>
    <p:sldId id="373" r:id="rId95"/>
    <p:sldId id="383" r:id="rId96"/>
    <p:sldId id="384" r:id="rId97"/>
    <p:sldId id="332" r:id="rId98"/>
    <p:sldId id="333" r:id="rId99"/>
    <p:sldId id="334" r:id="rId100"/>
    <p:sldId id="279" r:id="rId101"/>
    <p:sldId id="281" r:id="rId102"/>
    <p:sldId id="282" r:id="rId103"/>
    <p:sldId id="381" r:id="rId104"/>
    <p:sldId id="385" r:id="rId105"/>
    <p:sldId id="386" r:id="rId106"/>
    <p:sldId id="301" r:id="rId107"/>
    <p:sldId id="303" r:id="rId108"/>
    <p:sldId id="305" r:id="rId109"/>
    <p:sldId id="306" r:id="rId110"/>
    <p:sldId id="307" r:id="rId111"/>
    <p:sldId id="308" r:id="rId112"/>
    <p:sldId id="309" r:id="rId113"/>
    <p:sldId id="280" r:id="rId114"/>
    <p:sldId id="317" r:id="rId1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od" initials="g" lastIdx="1" clrIdx="0">
    <p:extLst>
      <p:ext uri="{19B8F6BF-5375-455C-9EA6-DF929625EA0E}">
        <p15:presenceInfo xmlns:p15="http://schemas.microsoft.com/office/powerpoint/2012/main" userId="goo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3CACF-4623-4E67-A992-5D570A279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436F14-EAF8-4567-9102-224944436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101F8-D0E4-47A3-88C0-B26F2C89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67AEF-4832-41BF-8525-0DD37931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393247-45B8-4495-BA98-C8ABC74C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6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BC53F-9D18-4B64-87BB-9047395F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3B7B1B-A624-4DC3-B8CC-9EFAFCB97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E84852-E620-4BF1-99AC-E28F5C15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950B4C-7863-4E5D-8693-C1413213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317DA8-F19F-404A-8254-D127C084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50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70F32A-0693-4E58-8EFD-74C17468F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4BDE29-864A-47B1-A8B5-EF0D4FDF1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00B64-6EEF-4A0A-BD78-B2499DE8A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5E20F3-3F54-422E-A3D9-05EACBEFA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8C182-3518-4EB4-A2FF-4E3F23CC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89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86649-B179-43A9-8480-6F0F04C5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E2B35E-36D5-4E80-9670-34C161E5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1A5BDF-18A2-4BA1-8F27-80397860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C9886-B605-4D55-A1D6-FFD988A0C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0ABA75-4EFF-46FE-B510-A9FB2B9E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92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2376E-CADF-4317-8889-E9E3D0A16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EC9E7F-AA74-43E0-A5FC-12CEEC937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5D4D9F-2487-4741-93F7-71EC313B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3A100F-C9E9-4BBD-AD9A-4A10E8CB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F87B5E-CF85-400C-B309-FB2E16B6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31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1FCF0-4F0E-4137-AC21-583781C2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FD12F-86D5-463A-84FF-9772E9947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C5DC52-A080-4E8D-B91E-6C2FAE3D8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F7C887-CE53-4F06-99F4-57103F4E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8483D-1D07-4D02-AC8E-410C08DD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776961-41D1-4E74-BCB6-610530FC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44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B35C2-4480-42AB-B532-E9222298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AE791C-F2FE-4E9A-9B6F-2CA2013A2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91BDCE-7025-4888-B238-D1681D416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4D1211-0C97-42CB-B3B4-7BFF013C0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387688-B6B5-4A9B-A64C-4BD3D5A03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F0D594-9BFC-4DB2-A266-74D77129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581049-BF2F-42F4-A966-D959CA99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8C6C75-561B-4E96-AD8B-B13027AD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17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3C71A-3B4C-47E2-800B-3FDA2FE9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BBF377-F32C-4D31-89F1-DA31F5980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7E608B-9D45-482A-A903-10D689FD6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80EF6B-FFD6-48D6-8421-5A3DF750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37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A784BD-D84F-468F-A10F-1AB635B3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D22FFF-F581-401C-AD60-B960816A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81090B-945C-41A3-B5FC-A1014C99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33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30FEE-8C1A-420F-AE67-6A0322289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4FA45-3B21-4752-BA41-9119D7AC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E1897-A217-44E6-BBCE-AE12ACB29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2DD7EA-4D75-4C3E-8A97-CDCF37C0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F1BB27-BBB9-44E2-AEFF-263082BD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A807F5-A97D-49A0-94D8-EB53A034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37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4E609-C1A7-496E-8FD8-FB198CA5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9DF0B1-417E-4D16-BB4B-F2B68713B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A8B426-0342-4893-8F47-84A2B4D15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B6E75A-CD7A-4EDA-8DB4-B941D765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7DF4F-6E7F-4C4C-9E40-EC8B1870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1F308F-BB54-4EB2-A07D-52908651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73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C67E50-B129-4916-8FD1-35B83F3C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961888-E655-4E89-84C5-3739CB57C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3AE97F-E70C-42BF-B4EB-0ED65522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DEDDB-D3BD-43BD-8741-51BCADDC246E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62716D-0A19-4179-A5A0-A3FC7BB4C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733FF9-F9B6-4794-8B5B-9841FF845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839D4-A83D-4320-8C94-562FED7C5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0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3FAC0-E60D-4677-974B-A80AA8B2A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简单数论 加强版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45D1E7-0BF8-46B2-9C39-D2260DE2C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	  			4182_543_731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699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类欧几里得算法</a:t>
            </a:r>
            <a:r>
              <a:rPr lang="en-US" altLang="zh-CN" dirty="0"/>
              <a:t> – </a:t>
            </a:r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求方程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的最小非负整数解（可能无解）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  <a:blipFill>
                <a:blip r:embed="rId2"/>
                <a:stretch>
                  <a:fillRect l="-1217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7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+…+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≤7,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18,1≤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17,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≤10,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为质数，时限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  <a:blipFill>
                <a:blip r:embed="rId2"/>
                <a:stretch>
                  <a:fillRect l="-1130" t="-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690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首先容斥一下，问题变为只有上界的限制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因为多数相加会在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进制下有进位，这时有两种方式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1.</a:t>
                </a:r>
                <a:r>
                  <a:rPr lang="zh-CN" altLang="en-US" dirty="0"/>
                  <a:t>从后往前考虑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2.</a:t>
                </a:r>
                <a:r>
                  <a:rPr lang="zh-CN" altLang="en-US" dirty="0"/>
                  <a:t>从前往后考虑，</a:t>
                </a:r>
                <a:r>
                  <a:rPr lang="en-US" altLang="zh-CN" dirty="0" err="1"/>
                  <a:t>dp</a:t>
                </a:r>
                <a:r>
                  <a:rPr lang="zh-CN" altLang="en-US" dirty="0"/>
                  <a:t>时钦定后面进了多少位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这里只讲方法</a:t>
                </a:r>
                <a:r>
                  <a:rPr lang="en-US" altLang="zh-CN" dirty="0"/>
                  <a:t>1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表示当前要填第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个数从低向高的第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 位，当前每个数已经填的后缀是否大于限制对应的后缀，当前这一位填的值加上之前进位的和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  <a:blipFill>
                <a:blip r:embed="rId2"/>
                <a:stretch>
                  <a:fillRect l="-1130" t="-2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18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𝑑𝑝</m:t>
                    </m:r>
                  </m:oMath>
                </a14:m>
                <a:r>
                  <a:rPr lang="zh-CN" altLang="en-US" b="0" dirty="0">
                    <a:latin typeface="+mn-ea"/>
                  </a:rPr>
                  <a:t> 时枚举当前这个数的这一位填啥，然后更新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b="0" dirty="0">
                    <a:latin typeface="+mn-ea"/>
                  </a:rPr>
                  <a:t>和当前位权值和</a:t>
                </a:r>
                <a:endParaRPr lang="en-US" altLang="zh-CN" b="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𝑑𝑝</m:t>
                    </m:r>
                  </m:oMath>
                </a14:m>
                <a:r>
                  <a:rPr lang="zh-CN" altLang="en-US" dirty="0"/>
                  <a:t> 到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时，计算这一位对组合数的贡献和进位，最后只有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的情况合法</a:t>
                </a:r>
                <a:endParaRPr lang="en-US" altLang="zh-CN" b="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𝑑𝑝</m:t>
                    </m:r>
                  </m:oMath>
                </a14:m>
                <a:r>
                  <a:rPr lang="zh-CN" altLang="en-US" dirty="0"/>
                  <a:t>的实现可以使用记忆化搜索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(</a:t>
                </a:r>
                <a:r>
                  <a:rPr lang="zh-CN" altLang="en-US" dirty="0"/>
                  <a:t>这个代码里面位是倒过来存的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  <a:blipFill>
                <a:blip r:embed="rId2"/>
                <a:stretch>
                  <a:fillRect l="-1130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D8441AA-B257-44AB-8993-1187CFB2B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34080"/>
            <a:ext cx="4677428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给定一个素数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)(2≤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dirty="0"/>
                  <a:t> 表示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关于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的逆元，也就是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)≡1(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，并且要求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dirty="0"/>
                  <a:t>求出所有的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满足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多组数据，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≤500,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数据随机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  <a:blipFill>
                <a:blip r:embed="rId2"/>
                <a:stretch>
                  <a:fillRect l="-1145" t="-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4286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满足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所以这样的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一定满足要求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的因子全部满足要求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在处理完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的因子后，下一个最有可能的是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，然后是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,…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因为数据随机，所以枚举次数不多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  <a:blipFill>
                <a:blip r:embed="rId2"/>
                <a:stretch>
                  <a:fillRect l="-1145" t="-418" b="-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37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考虑枚举到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如果对于当前答案相邻的两个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𝑘𝑝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那么这一段中间不可能再有数了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这样最后可以发现只会枚举到几十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分解用 </a:t>
                </a:r>
                <a:r>
                  <a:rPr lang="en-US" altLang="zh-CN" dirty="0"/>
                  <a:t>Pollard-Rho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注意：本题卡常（前面那个图就是这个题）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  <a:blipFill>
                <a:blip r:embed="rId2"/>
                <a:stretch>
                  <a:fillRect l="-1145" t="-279" r="-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69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多组数据，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≤40,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9,1≤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r>
                  <a:rPr lang="zh-CN" altLang="en-US" dirty="0"/>
                  <a:t>的数据，存在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对于二阶线性递推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解特征方程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如果方程有相异实根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否则，若方程有相同根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𝑏𝑛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可以由数列前两项决定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043" b="-1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BED6AFA-4568-47E1-ACC8-67CE323EA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21" y="1690688"/>
            <a:ext cx="7886443" cy="18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272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这东西的特征方程是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判别式是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1.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≡0(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此时方程两根为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带进去得到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1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≡−4(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因此按照模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分类讨论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讨论完相当于一个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，这东西可以和模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的余数</a:t>
                </a:r>
                <a:r>
                  <a:rPr lang="en-US" altLang="zh-CN" dirty="0"/>
                  <a:t>CRT</a:t>
                </a:r>
                <a:r>
                  <a:rPr lang="zh-CN" altLang="en-US" dirty="0"/>
                  <a:t>合并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合并完算答案很简单，四类加起来即可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59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2.</a:t>
                </a:r>
                <a:r>
                  <a:rPr lang="zh-CN" altLang="en-US" dirty="0"/>
                  <a:t>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先求出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zh-CN" altLang="en-US" dirty="0"/>
                  <a:t>的二次剩余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此时两根为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可以得到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可以发现，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8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类欧几里得算法</a:t>
            </a:r>
            <a:r>
              <a:rPr lang="en-US" altLang="zh-CN" dirty="0"/>
              <a:t> – </a:t>
            </a:r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这东西相当于求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/>
                  <a:t> 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的最小非负整数解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显然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时可以用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代替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有解，那么它一定是最小解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时，如果在上一步没有求出解，那么一定无解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考虑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，发现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的最小非负整数解相当于求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的最大非正整数解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将方程取反，得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  <a:blipFill>
                <a:blip r:embed="rId2"/>
                <a:stretch>
                  <a:fillRect l="-1217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4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奇偶性分类，如果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是奇数，那么原方程化为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𝑥𝑡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这东西又是一个二次方程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可以解出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于是可以解出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0−2</m:t>
                    </m:r>
                  </m:oMath>
                </a14:m>
                <a:r>
                  <a:rPr lang="zh-CN" altLang="en-US" dirty="0"/>
                  <a:t>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的值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2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这时，我们相当于要求出形如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的所有解，因为这东西是循环的，相当于求出最小的两个解，可以在</a:t>
                </a:r>
                <a:r>
                  <a:rPr lang="en-US" altLang="zh-CN" dirty="0"/>
                  <a:t>BSGS</a:t>
                </a:r>
                <a:r>
                  <a:rPr lang="zh-CN" altLang="en-US" dirty="0"/>
                  <a:t>时处理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跑完后用上面那个方法合并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是偶数的情况和上一个类似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常数巨大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72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3.</a:t>
                </a:r>
                <a:r>
                  <a:rPr lang="zh-CN" altLang="en-US" dirty="0"/>
                  <a:t>不存在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此时可以看成在复数域上进行上面的操作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但复数循环节最坏是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注意到我们求的这个是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ra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，那么相当于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根据之前二次剩余那部分的推导，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因此循环节是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因此可以直接做，复杂度不变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3112" b="-3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7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题目来源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3103BF-3D0A-414C-BEA9-D001D6FC5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86241" cy="48169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[NOI2018] </a:t>
            </a:r>
            <a:r>
              <a:rPr lang="zh-CN" altLang="en-US" dirty="0"/>
              <a:t>屠龙勇士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Luogu</a:t>
            </a:r>
            <a:r>
              <a:rPr lang="en-US" altLang="zh-CN" dirty="0"/>
              <a:t> P4884</a:t>
            </a:r>
          </a:p>
          <a:p>
            <a:pPr marL="0" indent="0">
              <a:buNone/>
            </a:pPr>
            <a:r>
              <a:rPr lang="en-US" altLang="zh-CN" dirty="0"/>
              <a:t>[CTSC2017]</a:t>
            </a:r>
            <a:r>
              <a:rPr lang="zh-CN" altLang="en-US" dirty="0"/>
              <a:t>吉夫特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SCOI2019 D1T3</a:t>
            </a:r>
          </a:p>
          <a:p>
            <a:pPr marL="0" indent="0">
              <a:buNone/>
            </a:pPr>
            <a:r>
              <a:rPr lang="en-US" altLang="zh-CN" dirty="0" err="1"/>
              <a:t>Spoj</a:t>
            </a:r>
            <a:r>
              <a:rPr lang="en-US" altLang="zh-CN" dirty="0"/>
              <a:t> MOD/</a:t>
            </a:r>
            <a:r>
              <a:rPr lang="en-US" altLang="zh-CN" dirty="0" err="1"/>
              <a:t>luogu</a:t>
            </a:r>
            <a:r>
              <a:rPr lang="en-US" altLang="zh-CN" dirty="0"/>
              <a:t> P4195</a:t>
            </a:r>
          </a:p>
          <a:p>
            <a:pPr marL="0" indent="0">
              <a:buNone/>
            </a:pPr>
            <a:r>
              <a:rPr lang="en-US" altLang="zh-CN" dirty="0"/>
              <a:t>ZROI </a:t>
            </a:r>
            <a:r>
              <a:rPr lang="zh-CN" altLang="en-US" dirty="0"/>
              <a:t>我要打数论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luogu</a:t>
            </a:r>
            <a:r>
              <a:rPr lang="en-US" altLang="zh-CN" dirty="0"/>
              <a:t> P3768</a:t>
            </a:r>
          </a:p>
          <a:p>
            <a:pPr marL="0" indent="0">
              <a:buNone/>
            </a:pPr>
            <a:r>
              <a:rPr lang="en-US" altLang="zh-CN" dirty="0" err="1"/>
              <a:t>loj</a:t>
            </a:r>
            <a:r>
              <a:rPr lang="en-US" altLang="zh-CN" dirty="0"/>
              <a:t> 6053</a:t>
            </a:r>
          </a:p>
          <a:p>
            <a:pPr marL="0" indent="0">
              <a:buNone/>
            </a:pPr>
            <a:r>
              <a:rPr lang="en-US" altLang="zh-CN" dirty="0"/>
              <a:t>ZROI fib</a:t>
            </a:r>
            <a:r>
              <a:rPr lang="zh-CN" altLang="en-US" dirty="0"/>
              <a:t>与</a:t>
            </a:r>
            <a:r>
              <a:rPr lang="en-US" altLang="zh-CN" dirty="0" err="1"/>
              <a:t>gcd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ZROI </a:t>
            </a:r>
            <a:r>
              <a:rPr lang="zh-CN" altLang="en-US" dirty="0"/>
              <a:t>广州集训</a:t>
            </a:r>
            <a:r>
              <a:rPr lang="en-US" altLang="zh-CN" dirty="0"/>
              <a:t> D2T1</a:t>
            </a:r>
          </a:p>
          <a:p>
            <a:pPr marL="0" indent="0">
              <a:buNone/>
            </a:pPr>
            <a:r>
              <a:rPr lang="en-US" altLang="zh-CN" dirty="0"/>
              <a:t>JZOJ </a:t>
            </a:r>
            <a:r>
              <a:rPr lang="zh-CN" altLang="en-US" dirty="0"/>
              <a:t>组合数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ZROI </a:t>
            </a:r>
            <a:r>
              <a:rPr lang="zh-CN" altLang="en-US" dirty="0"/>
              <a:t>数论题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JZOJ </a:t>
            </a:r>
            <a:r>
              <a:rPr lang="en-US" altLang="zh-CN" dirty="0" err="1"/>
              <a:t>infinitesequence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58819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额外题目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3103BF-3D0A-414C-BEA9-D001D6FC5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86241" cy="48169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[SDOI2010]</a:t>
            </a:r>
            <a:r>
              <a:rPr lang="zh-CN" altLang="en-US" dirty="0"/>
              <a:t>古代猪文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loj</a:t>
            </a:r>
            <a:r>
              <a:rPr lang="en-US" altLang="zh-CN" dirty="0"/>
              <a:t> 6682 6625</a:t>
            </a:r>
          </a:p>
          <a:p>
            <a:pPr marL="0" indent="0">
              <a:buNone/>
            </a:pPr>
            <a:r>
              <a:rPr lang="en-US" altLang="zh-CN" dirty="0"/>
              <a:t>SPOJ DIVCNTK</a:t>
            </a:r>
          </a:p>
          <a:p>
            <a:pPr marL="0" indent="0">
              <a:buNone/>
            </a:pPr>
            <a:r>
              <a:rPr lang="en-US" altLang="zh-CN" dirty="0"/>
              <a:t>HDU 6706</a:t>
            </a:r>
          </a:p>
          <a:p>
            <a:pPr marL="0" indent="0">
              <a:buNone/>
            </a:pPr>
            <a:r>
              <a:rPr lang="en-US" altLang="zh-CN" dirty="0"/>
              <a:t>JZOJ number</a:t>
            </a:r>
          </a:p>
          <a:p>
            <a:pPr marL="0" indent="0">
              <a:buNone/>
            </a:pPr>
            <a:r>
              <a:rPr lang="en-US" altLang="zh-CN" dirty="0"/>
              <a:t>JZOJ </a:t>
            </a:r>
            <a:r>
              <a:rPr lang="zh-CN" altLang="en-US" dirty="0"/>
              <a:t>送你一道签到题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JZOJ sum</a:t>
            </a:r>
          </a:p>
          <a:p>
            <a:pPr marL="0" indent="0">
              <a:buNone/>
            </a:pPr>
            <a:r>
              <a:rPr lang="en-US" altLang="zh-CN" dirty="0"/>
              <a:t>[WC2014]</a:t>
            </a:r>
            <a:r>
              <a:rPr lang="zh-CN" altLang="en-US" dirty="0"/>
              <a:t>时空穿梭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DZY loves math 1,3,4,6</a:t>
            </a:r>
          </a:p>
          <a:p>
            <a:pPr marL="0" indent="0">
              <a:buNone/>
            </a:pPr>
            <a:r>
              <a:rPr lang="en-US" altLang="zh-CN" dirty="0"/>
              <a:t>ZROI Antarctica</a:t>
            </a:r>
          </a:p>
        </p:txBody>
      </p:sp>
    </p:spTree>
    <p:extLst>
      <p:ext uri="{BB962C8B-B14F-4D97-AF65-F5344CB8AC3E}">
        <p14:creationId xmlns:p14="http://schemas.microsoft.com/office/powerpoint/2010/main" val="1156300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类欧几里得算法</a:t>
            </a:r>
            <a:r>
              <a:rPr lang="en-US" altLang="zh-CN" dirty="0"/>
              <a:t> – </a:t>
            </a:r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的最大非正整数解等价于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的最小非负整数解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又因为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没有求出解，所以一定有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如果方程的解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的解必然满足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而这种情况上面说过无解，因此没有这种情况，因此可以认为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此时得到了交换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的问题，因此复杂度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  <a:blipFill>
                <a:blip r:embed="rId2"/>
                <a:stretch>
                  <a:fillRect l="-1217" b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83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exCRT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用于求解线性同余方程组</a:t>
                </a:r>
                <a:endParaRPr lang="en-US" altLang="zh-CN" baseline="-25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≡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  <a:blipFill>
                <a:blip r:embed="rId2"/>
                <a:stretch>
                  <a:fillRect l="-1217" t="-2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7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exCRT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56818" cy="481691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考虑一次合并两个方程组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未知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已知，可以看出这是一个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的形式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如果解出来无解，则原方程组无解，否则求出来的一定是形如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gcd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+mn-ea"/>
                  </a:rPr>
                  <a:t>把这东西代回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b="0" dirty="0">
                    <a:ea typeface="Cambria Math" panose="02040503050406030204" pitchFamily="18" charset="0"/>
                  </a:rPr>
                  <a:t> ,</a:t>
                </a:r>
                <a:r>
                  <a:rPr lang="zh-CN" altLang="en-US" b="0" dirty="0">
                    <a:latin typeface="+mn-ea"/>
                  </a:rPr>
                  <a:t>可以得到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latin typeface="+mn-ea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+mn-ea"/>
                  </a:rPr>
                  <a:t>后面那东西显然是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𝑙𝑐𝑚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zh-CN" b="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56818" cy="4816913"/>
              </a:xfrm>
              <a:blipFill>
                <a:blip r:embed="rId2"/>
                <a:stretch>
                  <a:fillRect l="-1138" t="-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85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exCRT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一次合并的复杂度为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总共合并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 次，因此复杂度为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作用：貌似只有解方程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在实现</a:t>
                </a:r>
                <a:r>
                  <a:rPr lang="en-US" altLang="zh-CN" dirty="0" err="1"/>
                  <a:t>exgcd</a:t>
                </a:r>
                <a:r>
                  <a:rPr lang="zh-CN" altLang="en-US" dirty="0"/>
                  <a:t>时，如果数比较大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超过</a:t>
                </a:r>
                <a:r>
                  <a:rPr lang="en-US" altLang="zh-CN" dirty="0"/>
                  <a:t>int)</a:t>
                </a:r>
                <a:r>
                  <a:rPr lang="zh-CN" altLang="en-US" dirty="0"/>
                  <a:t>，则乘法时可能超过</a:t>
                </a:r>
                <a:r>
                  <a:rPr lang="en-US" altLang="zh-CN" dirty="0"/>
                  <a:t>long </a:t>
                </a:r>
                <a:r>
                  <a:rPr lang="en-US" altLang="zh-CN" dirty="0" err="1"/>
                  <a:t>long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需要一些技巧，比如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  <a:blipFill>
                <a:blip r:embed="rId2"/>
                <a:stretch>
                  <a:fillRect l="-1199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5F5D020-9949-40FC-945D-C8946BE7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881" y="5922266"/>
            <a:ext cx="5542857" cy="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exCRT</a:t>
            </a:r>
            <a:r>
              <a:rPr lang="en-US" altLang="zh-CN" dirty="0"/>
              <a:t> – </a:t>
            </a:r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有一个游戏，它的规则是这样的：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个怪物，每个怪物有血量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和回血速度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一开始你有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 把剑，第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个的攻击力为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你需要按顺序击败所有怪物，你对于每一个怪物只能使用一把剑，且击败它后这把剑会消失，但击败第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个怪物后会获得一把攻击力为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的剑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你的策略是这样的：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对于一个怪物，你会选择当前所有剑中攻击力小于怪物血量中攻击力最大的，如果没有则选择攻击力最小的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  <a:blipFill>
                <a:blip r:embed="rId2"/>
                <a:stretch>
                  <a:fillRect l="-1199" t="-2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74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exCRT</a:t>
            </a:r>
            <a:r>
              <a:rPr lang="en-US" altLang="zh-CN" dirty="0"/>
              <a:t> – </a:t>
            </a:r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选择完后，你会攻击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次，使怪物血量减少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为你这一次选定的剑的攻击力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然后。怪物会一直回血，一次回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，如果在某个时刻怪物血量为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则你击败了它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求最小的正整数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使得这个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可以使你通关，无解输出</a:t>
                </a:r>
                <a:r>
                  <a:rPr lang="en-US" altLang="zh-CN" dirty="0"/>
                  <a:t>-1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多组数据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𝑙𝑐𝑚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  <a:blipFill>
                <a:blip r:embed="rId2"/>
                <a:stretch>
                  <a:fillRect l="-1199" t="-2149" r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02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exCRT</a:t>
            </a:r>
            <a:r>
              <a:rPr lang="en-US" altLang="zh-CN" dirty="0"/>
              <a:t> – </a:t>
            </a:r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显然，你可以用</a:t>
                </a:r>
                <a:r>
                  <a:rPr lang="en-US" altLang="zh-CN" dirty="0"/>
                  <a:t>multiset</a:t>
                </a:r>
                <a:r>
                  <a:rPr lang="zh-CN" altLang="en-US" dirty="0"/>
                  <a:t>维护出每次你用的剑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个怪物，显然有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≡0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注意到有可能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很大，以至于某一次当前血量模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但当前血量为正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所以还需要满足限制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第二个限制很好处理，关键是第一个</a:t>
                </a:r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  <a:blipFill>
                <a:blip r:embed="rId2"/>
                <a:stretch>
                  <a:fillRect l="-1199" t="-2276" r="-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83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exCRT</a:t>
            </a:r>
            <a:r>
              <a:rPr lang="en-US" altLang="zh-CN" dirty="0"/>
              <a:t> – </a:t>
            </a:r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≡0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可以看成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/>
                  <a:t>可以看成回血次数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这样可以解出一个关于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的线性同余方程，如果无解则说明原问题无解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这时相当于有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个线性同余方程，使用</a:t>
                </a:r>
                <a:r>
                  <a:rPr lang="en-US" altLang="zh-CN" dirty="0" err="1"/>
                  <a:t>exCRT</a:t>
                </a:r>
                <a:r>
                  <a:rPr lang="zh-CN" altLang="en-US" dirty="0"/>
                  <a:t>即可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注意爆</a:t>
                </a:r>
                <a:r>
                  <a:rPr lang="en-US" altLang="zh-CN" dirty="0"/>
                  <a:t>long </a:t>
                </a:r>
                <a:r>
                  <a:rPr lang="en-US" altLang="zh-CN" dirty="0" err="1"/>
                  <a:t>long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解出来后，如果不满足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 的限制，还需要进行处理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𝑇𝑛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𝑙𝑐𝑚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  <a:blipFill>
                <a:blip r:embed="rId2"/>
                <a:stretch>
                  <a:fillRect l="-1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7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3103BF-3D0A-414C-BEA9-D001D6FC5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6913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exgcd</a:t>
            </a:r>
            <a:r>
              <a:rPr lang="en-US" altLang="zh-CN" dirty="0"/>
              <a:t>&amp;</a:t>
            </a:r>
            <a:r>
              <a:rPr lang="zh-CN" altLang="en-US" dirty="0"/>
              <a:t>类欧几里得算法</a:t>
            </a:r>
            <a:endParaRPr lang="en-US" altLang="zh-CN" dirty="0"/>
          </a:p>
          <a:p>
            <a:r>
              <a:rPr lang="en-US" altLang="zh-CN" dirty="0" err="1"/>
              <a:t>exCRT</a:t>
            </a:r>
            <a:endParaRPr lang="en-US" altLang="zh-CN" dirty="0"/>
          </a:p>
          <a:p>
            <a:r>
              <a:rPr lang="en-US" altLang="zh-CN" dirty="0" err="1"/>
              <a:t>BSGS&amp;exBSGS</a:t>
            </a:r>
            <a:endParaRPr lang="en-US" altLang="zh-CN" dirty="0"/>
          </a:p>
          <a:p>
            <a:r>
              <a:rPr lang="en-US" altLang="zh-CN" dirty="0"/>
              <a:t>Lucas</a:t>
            </a:r>
            <a:r>
              <a:rPr lang="zh-CN" altLang="en-US" dirty="0"/>
              <a:t>定理</a:t>
            </a:r>
            <a:r>
              <a:rPr lang="en-US" altLang="zh-CN" dirty="0"/>
              <a:t>&amp;</a:t>
            </a:r>
            <a:r>
              <a:rPr lang="en-US" altLang="zh-CN" dirty="0" err="1"/>
              <a:t>exLucas</a:t>
            </a:r>
            <a:endParaRPr lang="en-US" altLang="zh-CN" dirty="0"/>
          </a:p>
          <a:p>
            <a:r>
              <a:rPr lang="en-US" altLang="zh-CN" dirty="0"/>
              <a:t>Miller-</a:t>
            </a:r>
            <a:r>
              <a:rPr lang="en-US" altLang="zh-CN" dirty="0" err="1"/>
              <a:t>Rabin,Pollard</a:t>
            </a:r>
            <a:r>
              <a:rPr lang="en-US" altLang="zh-CN" dirty="0"/>
              <a:t>-Rho</a:t>
            </a:r>
          </a:p>
          <a:p>
            <a:r>
              <a:rPr lang="zh-CN" altLang="en-US" dirty="0"/>
              <a:t>二次剩余</a:t>
            </a:r>
            <a:endParaRPr lang="en-US" altLang="zh-CN" dirty="0"/>
          </a:p>
          <a:p>
            <a:r>
              <a:rPr lang="zh-CN" altLang="en-US" dirty="0"/>
              <a:t>积性函数</a:t>
            </a:r>
            <a:endParaRPr lang="en-US" altLang="zh-CN" dirty="0"/>
          </a:p>
          <a:p>
            <a:r>
              <a:rPr lang="zh-CN" altLang="en-US" dirty="0"/>
              <a:t>莫比乌斯反演</a:t>
            </a:r>
            <a:endParaRPr lang="en-US" altLang="zh-CN" dirty="0"/>
          </a:p>
          <a:p>
            <a:r>
              <a:rPr lang="zh-CN" altLang="en-US" dirty="0"/>
              <a:t>杜教筛</a:t>
            </a:r>
            <a:endParaRPr lang="en-US" altLang="zh-CN" dirty="0"/>
          </a:p>
          <a:p>
            <a:r>
              <a:rPr lang="en-US" altLang="zh-CN" dirty="0"/>
              <a:t>min_25</a:t>
            </a:r>
          </a:p>
        </p:txBody>
      </p:sp>
    </p:spTree>
    <p:extLst>
      <p:ext uri="{BB962C8B-B14F-4D97-AF65-F5344CB8AC3E}">
        <p14:creationId xmlns:p14="http://schemas.microsoft.com/office/powerpoint/2010/main" val="87850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BSGS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前置知识：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Euler</a:t>
                </a:r>
                <a:r>
                  <a:rPr lang="zh-CN" altLang="en-US" dirty="0"/>
                  <a:t>定理：若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与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互质，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𝑝h𝑖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另外一类方程：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为质数，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≠0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求一个最小解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显然循环节为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并且这样一定有解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暴力枚举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可以做到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但这样显然过不去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  <a:blipFill>
                <a:blip r:embed="rId2"/>
                <a:stretch>
                  <a:fillRect l="-1199" t="-2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65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BSGS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考虑两种暴力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1.</a:t>
                </a:r>
                <a:r>
                  <a:rPr lang="zh-CN" altLang="en-US" dirty="0"/>
                  <a:t>不进行预处理，对于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暴力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暴力建哈希表，对于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可以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dirty="0"/>
                  <a:t>查询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考虑分块思想，设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1≤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预处理时枚举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，把所有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放进哈希表，询问时枚举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相当于求满足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中最小的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，这东西显然可以在哈希表里面处理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  <a:blipFill>
                <a:blip r:embed="rId2"/>
                <a:stretch>
                  <a:fillRect l="-1199" t="-2276" r="-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39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BSGS – </a:t>
            </a:r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给定质数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求最小的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使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111…1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个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&gt;5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  <a:blipFill>
                <a:blip r:embed="rId2"/>
                <a:stretch>
                  <a:fillRect l="-1199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21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BSGS – </a:t>
            </a:r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111…1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个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=999…9(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那么相当于求最小的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≡9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r>
                  <a:rPr lang="zh-CN" altLang="en-US" dirty="0"/>
                  <a:t> 直接</a:t>
                </a:r>
                <a:r>
                  <a:rPr lang="en-US" altLang="zh-CN" dirty="0"/>
                  <a:t>BSGS</a:t>
                </a:r>
                <a:r>
                  <a:rPr lang="zh-CN" altLang="en-US" dirty="0"/>
                  <a:t>即可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strike="sngStrike" dirty="0"/>
                  <a:t>原题没有</a:t>
                </a:r>
                <a:r>
                  <a:rPr lang="en-US" altLang="zh-CN" strike="sngStrike" dirty="0"/>
                  <a:t>m&gt;5</a:t>
                </a:r>
                <a:r>
                  <a:rPr lang="zh-CN" altLang="en-US" strike="sngStrike" dirty="0"/>
                  <a:t>但也没有小的数据</a:t>
                </a:r>
                <a:endParaRPr lang="en-US" altLang="zh-CN" strike="sngStrike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  <a:blipFill>
                <a:blip r:embed="rId2"/>
                <a:stretch>
                  <a:fillRect l="-1199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88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exBSGS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不一定为质数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互质，那么有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𝑝h𝑖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这种情况可以直接</a:t>
                </a:r>
                <a:r>
                  <a:rPr lang="en-US" altLang="zh-CN" dirty="0"/>
                  <a:t>BSGS</a:t>
                </a:r>
                <a:r>
                  <a:rPr lang="zh-CN" altLang="en-US" dirty="0"/>
                  <a:t>解决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否则，因为它会有一些项不循环，所以不能直接</a:t>
                </a:r>
                <a:r>
                  <a:rPr lang="en-US" altLang="zh-CN" dirty="0"/>
                  <a:t>BSGS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显然，如果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 不整除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，那么显然无解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  <a:blipFill>
                <a:blip r:embed="rId2"/>
                <a:stretch>
                  <a:fillRect l="-1199" t="-2149" r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87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exBSGS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否则，式子变为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显然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zh-CN" altLang="en-US" dirty="0"/>
                  <a:t> 互质，所以可以直接求逆元，然后变为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这样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 一直在减小，直到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 时</a:t>
                </a:r>
                <a:r>
                  <a:rPr lang="en-US" altLang="zh-CN" dirty="0"/>
                  <a:t>BSGS</a:t>
                </a:r>
                <a:r>
                  <a:rPr lang="zh-CN" altLang="en-US" dirty="0"/>
                  <a:t>即可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注意到在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 之前可能有解，因此需要先判前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𝑙𝑜𝑔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项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例题：模板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1138" cy="4816913"/>
              </a:xfrm>
              <a:blipFill>
                <a:blip r:embed="rId2"/>
                <a:stretch>
                  <a:fillRect l="-1199" t="-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9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Lucas</a:t>
            </a:r>
            <a:r>
              <a:rPr lang="zh-CN" altLang="en-US" dirty="0"/>
              <a:t>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首先是式子：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sub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，这里要求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是质数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证明：设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考虑二项式定理，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那么显然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所以有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又因为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可以推出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  <a:blipFill>
                <a:blip r:embed="rId2"/>
                <a:stretch>
                  <a:fillRect l="-1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17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Lucas</a:t>
            </a:r>
            <a:r>
              <a:rPr lang="zh-CN" altLang="en-US" dirty="0"/>
              <a:t>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考虑式子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显然它的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dirty="0"/>
                  <a:t> 项系数就是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，可以发现最后右边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dirty="0"/>
                  <a:t> 的系数一定是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因此得证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  <a:blipFill>
                <a:blip r:embed="rId2"/>
                <a:stretch>
                  <a:fillRect l="-1130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Lucas</a:t>
            </a:r>
            <a:r>
              <a:rPr lang="zh-CN" altLang="en-US" dirty="0"/>
              <a:t>定理 </a:t>
            </a:r>
            <a:r>
              <a:rPr lang="en-US" altLang="zh-CN" dirty="0"/>
              <a:t>– </a:t>
            </a:r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有一个所有元素不同的序列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你需要计算有多少个长度大于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的单调下降子序列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，满足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答案模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998244353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  <a:blipFill>
                <a:blip r:embed="rId2"/>
                <a:stretch>
                  <a:fillRect l="-1130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65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Lucas</a:t>
            </a:r>
            <a:r>
              <a:rPr lang="zh-CN" altLang="en-US" dirty="0"/>
              <a:t>定理 </a:t>
            </a:r>
            <a:r>
              <a:rPr lang="en-US" altLang="zh-CN" dirty="0"/>
              <a:t>– </a:t>
            </a:r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考虑直接用</a:t>
                </a:r>
                <a:r>
                  <a:rPr lang="en-US" altLang="zh-CN" dirty="0" err="1"/>
                  <a:t>lucas</a:t>
                </a:r>
                <a:r>
                  <a:rPr lang="zh-CN" altLang="en-US" dirty="0"/>
                  <a:t>定理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可以得到结论：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r>
                  <a:rPr lang="zh-CN" altLang="en-US" dirty="0"/>
                  <a:t> 当且仅当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结尾的方案数，转移时枚举子集即可，复杂度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实际上，这东西可以做到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或者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但是我不想讲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  <a:blipFill>
                <a:blip r:embed="rId2"/>
                <a:stretch>
                  <a:fillRect l="-1130" t="-2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58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exgcd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主要用于求不定方程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的整数解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裴蜀定理：对于整数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方程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存在整数解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证明略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只要求出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的一组解，就可以求出所有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的解（如果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 则显然无解）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  <a:blipFill>
                <a:blip r:embed="rId2"/>
                <a:stretch>
                  <a:fillRect l="-1217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62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Lucas</a:t>
            </a:r>
            <a:r>
              <a:rPr lang="zh-CN" altLang="en-US" dirty="0"/>
              <a:t>定理 </a:t>
            </a:r>
            <a:r>
              <a:rPr lang="en-US" altLang="zh-CN" dirty="0"/>
              <a:t>– </a:t>
            </a:r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3103BF-3D0A-414C-BEA9-D001D6FC5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86241" cy="4816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一般会套数位</a:t>
            </a:r>
            <a:r>
              <a:rPr lang="en-US" altLang="zh-CN" dirty="0" err="1"/>
              <a:t>dp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所以交给</a:t>
            </a:r>
            <a:r>
              <a:rPr lang="en-US" altLang="zh-CN" dirty="0" err="1"/>
              <a:t>dp</a:t>
            </a:r>
            <a:r>
              <a:rPr lang="zh-CN" altLang="en-US" dirty="0"/>
              <a:t>讲师了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7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exLucas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还是求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不一定是质数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一个简单的情况是在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的质因数分解中每个质因子次数都是</a:t>
                </a:r>
                <a:r>
                  <a:rPr lang="en-US" altLang="zh-CN" dirty="0"/>
                  <a:t>1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这种情况可以对于每个质因子算出答案后</a:t>
                </a:r>
                <a:r>
                  <a:rPr lang="en-US" altLang="zh-CN" dirty="0"/>
                  <a:t>CRT</a:t>
                </a:r>
                <a:r>
                  <a:rPr lang="zh-CN" altLang="en-US" dirty="0"/>
                  <a:t>合并（例子：</a:t>
                </a:r>
                <a:r>
                  <a:rPr lang="en-US" altLang="zh-CN" dirty="0"/>
                  <a:t>[SDOI2010]</a:t>
                </a:r>
                <a:r>
                  <a:rPr lang="zh-CN" altLang="en-US" dirty="0"/>
                  <a:t>古代猪文）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在一般情况下，我们需要求出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是质数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  <a:blipFill>
                <a:blip r:embed="rId2"/>
                <a:stretch>
                  <a:fillRect l="-1130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21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exLucas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!,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dirty="0"/>
                  <a:t> 可能是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的倍数，所以不能直接求逆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如果对于一个阶乘求出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dirty="0"/>
                  <a:t> 质因数分解后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的数量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，就可以算出答案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  <a:blipFill>
                <a:blip r:embed="rId2"/>
                <a:stretch>
                  <a:fillRect l="-1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25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exLucas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考虑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∗3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∗…∗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∗1∗2∗…∗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∗…∗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∗…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对于前面那部分，它等于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对于后面那部分，可以发现它在模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意义下是循环的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≠0</m:t>
                        </m:r>
                      </m:sub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那么后面相当于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≠0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  <a:blipFill>
                <a:blip r:embed="rId2"/>
                <a:stretch>
                  <a:fillRect l="-1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2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exLucas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≠0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可以发现，只要预处理出所有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dirty="0"/>
                  <a:t> 的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的前缀积，就可以快速求这个东西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对于前面那部分直接递归求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对于一个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复杂度为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所以总复杂度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例题略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6241" cy="4816913"/>
              </a:xfrm>
              <a:blipFill>
                <a:blip r:embed="rId2"/>
                <a:stretch>
                  <a:fillRect l="-1130" t="-253" r="-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71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Miller-Rabin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给定一个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zh-CN" altLang="en-US" dirty="0"/>
                  <a:t> 范围的数，判断它是不是质数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根据费马小定理，当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≠0</m:t>
                    </m:r>
                  </m:oMath>
                </a14:m>
                <a:r>
                  <a:rPr lang="zh-CN" altLang="en-US" dirty="0"/>
                  <a:t> 且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为质数时，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而当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不是质数时，这东西不一定成立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因此就有了一个想法：随机一些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，对每一个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 check</a:t>
                </a:r>
                <a:r>
                  <a:rPr lang="zh-CN" altLang="en-US" dirty="0"/>
                  <a:t>，如果有一个错误那么它一定是合数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但是，存在这样一类合数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，对于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上面的式子都成立，比如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561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221" r="-696" b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95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Miller-Rabin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二次探测定理：如果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或者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，这里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是质数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证明：如果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dirty="0"/>
                  <a:t> ，因为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是质数所以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zh-CN" altLang="en-US" dirty="0"/>
                  <a:t> 或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可以发现，对于合数这东西有一定概率不成立，因此可以进行一些操作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在检验时，如果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且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2|(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则下一步计 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如果算出来不是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或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 ，那么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是合数，如果算出来是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并且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2|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 ，则继续计算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直到出现奇数或者算出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7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Miller-Rabin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代码长这样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返回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代表是合数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是你选择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的次数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这样检验强度很强，可以随机</a:t>
                </a:r>
                <a:r>
                  <a:rPr lang="en-US" altLang="zh-CN" dirty="0"/>
                  <a:t>10~20</a:t>
                </a:r>
                <a:r>
                  <a:rPr lang="zh-CN" altLang="en-US" dirty="0"/>
                  <a:t>个数做检验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另一种方式是使用一些确定的</a:t>
                </a:r>
                <a:r>
                  <a:rPr lang="en-US" altLang="zh-CN" dirty="0"/>
                  <a:t>a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事实上，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zh-CN" altLang="en-US" dirty="0"/>
                  <a:t>时，使用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[2,7,61]</m:t>
                    </m:r>
                  </m:oMath>
                </a14:m>
                <a:r>
                  <a:rPr lang="zh-CN" altLang="en-US" dirty="0"/>
                  <a:t> 可以保证正确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18 </m:t>
                    </m:r>
                  </m:oMath>
                </a14:m>
                <a:r>
                  <a:rPr lang="zh-CN" altLang="en-US" dirty="0"/>
                  <a:t>时，使用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2,3,5,7,11,13,17,19,23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 可以保证正确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19 </m:t>
                    </m:r>
                  </m:oMath>
                </a14:m>
                <a:r>
                  <a:rPr lang="zh-CN" altLang="en-US" dirty="0"/>
                  <a:t>时，使用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2,3,5,7,11,13,17,19,23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,29,31,37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 可以保证正确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521" r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A7C937E-CA9C-44F1-966A-B190C86F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113" y="1557770"/>
            <a:ext cx="2057687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7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Miller-Rabin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更优秀的做法：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处理出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分解中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的个数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先算出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，然后依次平方算出所有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这样的复杂度是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26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Pollard-Rho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给定一个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zh-CN" altLang="en-US" dirty="0"/>
                  <a:t> 范围的数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，进行质因数分解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先使用</a:t>
                </a:r>
                <a:r>
                  <a:rPr lang="en-US" altLang="zh-CN" dirty="0"/>
                  <a:t>Miller-Rabin</a:t>
                </a:r>
                <a:r>
                  <a:rPr lang="zh-CN" altLang="en-US" dirty="0"/>
                  <a:t>求出它是不是质数，如果不是，它一定有一个小于等于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的因子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4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exgcd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考虑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𝑔𝑐𝑑</m:t>
                    </m:r>
                  </m:oMath>
                </a14:m>
                <a:r>
                  <a:rPr lang="zh-CN" altLang="en-US" dirty="0"/>
                  <a:t> 的递归做法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递归结束时，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的一组解显然是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假设当前已经求出了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的一组解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，我们需要从这组解推出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的解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注意到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 ，因此可以把它拆开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  <a:blipFill>
                <a:blip r:embed="rId2"/>
                <a:stretch>
                  <a:fillRect l="-1217" t="-2149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26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Pollard-Rho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如果我们选出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/>
                  <a:t> 个数，两两做差再求</a:t>
                </a:r>
                <a:r>
                  <a:rPr lang="en-US" altLang="zh-CN" dirty="0" err="1"/>
                  <a:t>gcd</a:t>
                </a:r>
                <a:r>
                  <a:rPr lang="zh-CN" altLang="en-US" dirty="0"/>
                  <a:t>，期望能分解出来，但这样也不够优秀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考虑一个函数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任意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可以发现，这样的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 一定会循环，而它最后的形状是类似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(</a:t>
                </a:r>
                <a:r>
                  <a:rPr lang="zh-CN" altLang="en-US" dirty="0"/>
                  <a:t>这东西也是算法名字的来源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9498BF0-2948-4E3D-A694-44994E464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322" y="3913132"/>
            <a:ext cx="2791953" cy="24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5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Pollard-Rho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显然在模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下这东西也是循环的，根据生日悖论环长是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因此，如果模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下找到环了但模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下还没有走到环，这时一定能够找到解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直接暴力存环空间不能接受，这里有两种方式判环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1.(Floyd</a:t>
                </a:r>
                <a:r>
                  <a:rPr lang="zh-CN" altLang="en-US" dirty="0"/>
                  <a:t>判圈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每次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走一步，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走两步，然后求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gcd,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时相当于进入模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的环了，这时分解失败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r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24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Pollard-Rho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2.(Brent</a:t>
                </a:r>
                <a:r>
                  <a:rPr lang="zh-CN" altLang="en-US" dirty="0"/>
                  <a:t>判圈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每次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走一步，每当当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走了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 步时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然后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走一步，然后</a:t>
                </a:r>
                <a:r>
                  <a:rPr lang="en-US" altLang="zh-CN" dirty="0"/>
                  <a:t>check,</a:t>
                </a:r>
                <a:r>
                  <a:rPr lang="zh-CN" altLang="en-US" dirty="0"/>
                  <a:t>判无解条件相同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实际两种实现都可以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这是第二种实现的代码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复杂度期望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  <a:blipFill>
                <a:blip r:embed="rId2"/>
                <a:stretch>
                  <a:fillRect l="-1145" t="-2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9EF2522-D46C-4E86-8BC3-BF8FF6558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05" y="2894315"/>
            <a:ext cx="6438095" cy="2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Pollard-Rho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事实上，有可能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可以被分解但却在一次尝试中分解失败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因此，可以使用以下的方法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，先用</a:t>
                </a:r>
                <a:r>
                  <a:rPr lang="en-US" altLang="zh-CN" dirty="0"/>
                  <a:t>Miller-Rabin </a:t>
                </a:r>
                <a:r>
                  <a:rPr lang="zh-CN" altLang="en-US" dirty="0"/>
                  <a:t>判断素数，如果它是则直接返回，否则一直分解到分解出一个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然后递归分解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复杂度期望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实际上这样写的复杂度没有严格证明，而且对于固定的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可能被卡，所以一种方式是每次随机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  <a:blipFill>
                <a:blip r:embed="rId2"/>
                <a:stretch>
                  <a:fillRect l="-974" t="-2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57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Pollard-Rho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这个</a:t>
                </a:r>
                <a:r>
                  <a:rPr lang="en-US" altLang="zh-CN" dirty="0"/>
                  <a:t>log</a:t>
                </a:r>
                <a:r>
                  <a:rPr lang="zh-CN" altLang="en-US" dirty="0"/>
                  <a:t>看起来很不优秀但是又很难弄掉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有一个常数优化的方法：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每次要算</a:t>
                </a:r>
                <a:r>
                  <a:rPr lang="en-US" altLang="zh-CN" dirty="0" err="1"/>
                  <a:t>gcd</a:t>
                </a:r>
                <a:r>
                  <a:rPr lang="zh-CN" altLang="en-US" dirty="0"/>
                  <a:t>时存下来，每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次时，将这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次的数的乘积模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的结果去做</a:t>
                </a:r>
                <a:r>
                  <a:rPr lang="en-US" altLang="zh-CN" dirty="0" err="1"/>
                  <a:t>gcd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一般来说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=127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39097" cy="4375479"/>
              </a:xfrm>
              <a:blipFill>
                <a:blip r:embed="rId2"/>
                <a:stretch>
                  <a:fillRect l="-1145" r="-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4EC5E88-8EE8-4BBC-B6F7-D8BDC24A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891" y="1175237"/>
            <a:ext cx="6131405" cy="18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4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Pollard-Rho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AF045-08D4-495F-B566-17E60BA39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39097" cy="437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来自</a:t>
            </a:r>
            <a:r>
              <a:rPr lang="en-US" altLang="zh-CN" dirty="0" err="1"/>
              <a:t>l</a:t>
            </a:r>
            <a:r>
              <a:rPr lang="en-US" altLang="zh-CN" dirty="0" err="1">
                <a:solidFill>
                  <a:srgbClr val="FF0000"/>
                </a:solidFill>
              </a:rPr>
              <a:t>sj</a:t>
            </a:r>
            <a:r>
              <a:rPr lang="zh-CN" altLang="en-US" dirty="0"/>
              <a:t>的优秀实现 </a:t>
            </a:r>
            <a:r>
              <a:rPr lang="en-US" altLang="zh-CN" dirty="0"/>
              <a:t>/se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16F113-B5CB-4721-81F8-71ED0E3BA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816" y="2822572"/>
            <a:ext cx="4601217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二次剩余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以下讨论只针对</a:t>
                </a:r>
                <a:r>
                  <a:rPr lang="zh-CN" altLang="en-US" b="1" dirty="0"/>
                  <a:t>奇</a:t>
                </a:r>
                <a:r>
                  <a:rPr lang="zh-CN" altLang="en-US" dirty="0"/>
                  <a:t>质数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和整数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若存在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，则称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为模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意义下的二次剩余，否则称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为模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意义下的非二次剩余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定理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到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 中有一半是二次剩余，剩余为非二次剩余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此时显然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于是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所以共有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 种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300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二次剩余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定义勒让德符号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dirty="0"/>
                      <m:t>为模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dirty="0"/>
                      <m:t>意义下的二次剩余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m:rPr>
                        <m:nor/>
                      </m:rPr>
                      <a:rPr lang="zh-CN" altLang="en-US" dirty="0"/>
                      <m:t>为模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dirty="0"/>
                      <m:t>意义下的二次剩余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定理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trike="sngStrike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8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二次剩余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假设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不整除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因为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所以这个式子一定是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或</a:t>
                </a:r>
                <a:r>
                  <a:rPr lang="en-US" altLang="zh-CN" dirty="0"/>
                  <a:t>-1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 , </a:t>
                </a:r>
                <a:r>
                  <a:rPr lang="zh-CN" altLang="en-US" dirty="0"/>
                  <a:t>那么设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 为原根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/>
                  <a:t> , </a:t>
                </a:r>
                <a:r>
                  <a:rPr lang="zh-CN" altLang="en-US" dirty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，因此存在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−1,</m:t>
                    </m:r>
                  </m:oMath>
                </a14:m>
                <a:r>
                  <a:rPr lang="zh-CN" altLang="en-US" dirty="0"/>
                  <a:t> 那么如果存在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，此时有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矛盾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所以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r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78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二次剩余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为非二次剩余，那么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因此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我们有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然后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然后就可以开始迷幻操作了</a:t>
                </a:r>
                <a:r>
                  <a:rPr lang="en-US" altLang="zh-CN" dirty="0"/>
                  <a:t>(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56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exgcd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gcd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gcd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gcd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0" dirty="0"/>
                  <a:t>因此，</a:t>
                </a: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 的解是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0" dirty="0"/>
                  <a:t>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b="0" dirty="0"/>
                  <a:t>在得到一组解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 后，可以求出通解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07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二次剩余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是非二次剩余，那么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所以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/>
                  <a:t> 的平方模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但问题是这东西看起来可能不是整数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拉格朗日定理：任意一个模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的数域下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一个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次多项式最多只有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个根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最多有两个根，如果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存在二次剩余，那么这两个根都是整数，因此求出来一定是整数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二次剩余 </a:t>
            </a:r>
            <a:r>
              <a:rPr lang="en-US" altLang="zh-CN" dirty="0"/>
              <a:t>- </a:t>
            </a:r>
            <a:r>
              <a:rPr lang="en-US" altLang="zh-CN" dirty="0" err="1"/>
              <a:t>cipolla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具体来说，我们只需要这样求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1.</a:t>
                </a:r>
                <a:r>
                  <a:rPr lang="zh-CN" altLang="en-US" dirty="0"/>
                  <a:t>判断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是否是二次剩余，不是返回无解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2.</a:t>
                </a:r>
                <a:r>
                  <a:rPr lang="zh-CN" altLang="en-US" dirty="0"/>
                  <a:t>随机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，直到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是非二次剩余，因为定理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这样随机的次数期望不多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3.</a:t>
                </a:r>
                <a:r>
                  <a:rPr lang="zh-CN" altLang="en-US" dirty="0"/>
                  <a:t>计算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B374512-B91F-4FDC-A893-D3E1ED933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288" y="3516194"/>
            <a:ext cx="7323809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积性函数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基础的积性函数：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相信大家都会线性筛这些东西</a:t>
                </a:r>
                <a:r>
                  <a:rPr lang="en-US" altLang="zh-CN" dirty="0"/>
                  <a:t>(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这几个都很好求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9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积性函数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gcd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=1]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 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(∏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 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4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积性函数 </a:t>
            </a:r>
            <a:r>
              <a:rPr lang="en-US" altLang="zh-CN" dirty="0"/>
              <a:t>– </a:t>
            </a:r>
            <a:r>
              <a:rPr lang="zh-CN" altLang="en-US" dirty="0"/>
              <a:t>线性筛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首先是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那么有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可以发现，如果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是一个质数，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，那么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否则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因此，我们考虑线性筛的过程，可以在线性筛过程中筛出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CE97EE6-0E42-4FDF-8543-7B80529D7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91" y="4953238"/>
            <a:ext cx="4742857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积性函数 </a:t>
            </a:r>
            <a:r>
              <a:rPr lang="en-US" altLang="zh-CN" dirty="0"/>
              <a:t>– </a:t>
            </a:r>
            <a:r>
              <a:rPr lang="zh-CN" altLang="en-US" dirty="0"/>
              <a:t>线性筛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 也差不多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那么有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 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=1)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(∏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 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可以发现，如果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是一个质数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否则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因此同理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3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1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积性函数 </a:t>
            </a:r>
            <a:r>
              <a:rPr lang="en-US" altLang="zh-CN" dirty="0"/>
              <a:t>– </a:t>
            </a:r>
            <a:r>
              <a:rPr lang="zh-CN" altLang="en-US" dirty="0"/>
              <a:t>线性筛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 要稍微难一点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不整除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∗(1+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时就不能直接推了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但线性筛有一个性质：每个合数都是被最小的质因子筛到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因此对于每个数维护它最小的质因子和最小的质因子次数就可以了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300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63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积性函数 </a:t>
            </a:r>
            <a:r>
              <a:rPr lang="en-US" altLang="zh-CN" dirty="0"/>
              <a:t>– </a:t>
            </a:r>
            <a:r>
              <a:rPr lang="zh-CN" altLang="en-US" dirty="0"/>
              <a:t>线性筛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线性筛可以筛一些奇怪的东西，下面是一些练习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表示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质因数分解后最高的幂次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nary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nary>
                          <m:naryPr>
                            <m:chr m:val="∏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nary>
                          <m:naryPr>
                            <m:chr m:val="∏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≤100,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28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Dirichlet </a:t>
            </a:r>
            <a:r>
              <a:rPr lang="zh-CN" altLang="en-US" dirty="0"/>
              <a:t>卷积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定义两个数论函数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 的 </a:t>
                </a:r>
                <a:r>
                  <a:rPr lang="en-US" altLang="zh-CN" dirty="0"/>
                  <a:t>Dirichlet </a:t>
                </a:r>
                <a:r>
                  <a:rPr lang="zh-CN" altLang="en-US" dirty="0"/>
                  <a:t>卷积为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Dirichlet </a:t>
                </a:r>
                <a:r>
                  <a:rPr lang="zh-CN" altLang="en-US" dirty="0"/>
                  <a:t>卷积满足交换律和结合律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基本的式子：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∗1=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1∗1=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∗1=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任何函数卷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 等于自己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性质：两个积性函数的</a:t>
                </a:r>
                <a:r>
                  <a:rPr lang="en-US" altLang="zh-CN" dirty="0"/>
                  <a:t>Dirichlet </a:t>
                </a:r>
                <a:r>
                  <a:rPr lang="zh-CN" altLang="en-US" dirty="0"/>
                  <a:t>卷积也是积性函数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3112" b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7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莫比乌斯反演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我们考虑会发生什么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∗1∗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虽然说你极大部分时候不会用到这东西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18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exgcd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exgcd</a:t>
                </a:r>
                <a:r>
                  <a:rPr lang="zh-CN" altLang="en-US" dirty="0"/>
                  <a:t>的主要作用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1.</a:t>
                </a:r>
                <a:r>
                  <a:rPr lang="zh-CN" altLang="en-US" dirty="0"/>
                  <a:t>解方程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2.</a:t>
                </a:r>
                <a:r>
                  <a:rPr lang="zh-CN" altLang="en-US" dirty="0"/>
                  <a:t>求逆元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不是质数，那么是不能直接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CN" altLang="en-US" dirty="0"/>
                  <a:t> 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考虑方程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如果有解，那么显然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模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意义下的逆元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例题就不放了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  <a:blipFill>
                <a:blip r:embed="rId2"/>
                <a:stretch>
                  <a:fillRect l="-1217" t="-2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推式子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一个例子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gcd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先枚举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的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𝑔𝑐𝑑</m:t>
                    </m:r>
                  </m:oMath>
                </a14:m>
                <a:r>
                  <a:rPr lang="zh-CN" altLang="en-US" dirty="0"/>
                  <a:t> ，变为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gcd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这等于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sup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gcd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右边是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 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所以变为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nary>
                          <m:naryPr>
                            <m:chr m:val="∑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sup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gcd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然后交换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变为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sup>
                          <m:e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𝑑𝑘</m:t>
                                    </m:r>
                                  </m:den>
                                </m:f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𝑑𝑘</m:t>
                                        </m:r>
                                      </m:den>
                                    </m:f>
                                  </m:sup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 t="-3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35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推式子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sup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𝑑𝑘</m:t>
                                      </m:r>
                                    </m:den>
                                  </m:f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𝑑𝑘</m:t>
                                          </m:r>
                                        </m:den>
                                      </m:f>
                                    </m:sup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sup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𝑑𝑘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直接做可以做到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但还可以继续优化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𝑑𝑘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那么相当于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根据莫比乌斯反演的式子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∗1=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有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所以等于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 t="-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04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推式子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出题人放多组询问</a:t>
                </a:r>
                <a:r>
                  <a:rPr lang="en-US" altLang="zh-CN" dirty="0"/>
                  <a:t>?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不可能 完成 的 任务</a:t>
                </a:r>
                <a:r>
                  <a:rPr lang="en-US" altLang="zh-CN" dirty="0"/>
                  <a:t>?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介绍 数 论 分 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可以发现这个式子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 只有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种取值，我们只需要处理出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/>
                  <a:t> 的前缀和，就可以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预处理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询问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5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推式子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一种写法是这样的</a:t>
                </a:r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假设当前这一段的左端点是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，那么这一段的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 是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这时可以发现这一段的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/>
                  <a:t> 是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因此有了这样的代码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E8DC9FE-D985-4B66-818C-A4DB06BF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909" y="4690018"/>
            <a:ext cx="4142857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0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推式子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gcd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≤2000,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6,3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我们按照之前的一路推下来，可以得到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因此问题在于求出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如果你暴力求预处理是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的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4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推式子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b="0" dirty="0"/>
                  <a:t>显然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 是一个积性函数，因此可以尝试线性筛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因为它是积性函数，我们只需要求出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即可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trike="sngStrike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显然只有最后两项的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 非零，所以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因此可以线筛，预处理复杂度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5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套路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基本套路：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首先枚举</a:t>
                </a:r>
                <a:r>
                  <a:rPr lang="en-US" altLang="zh-CN" dirty="0" err="1"/>
                  <a:t>gcd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然后把形如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𝑔𝑐𝑑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zh-CN" altLang="en-US" dirty="0"/>
                  <a:t> 的式子换成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然后多次交换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zh-CN" altLang="en-US" dirty="0"/>
                  <a:t> ，可能需要枚举一些奇怪的东西来调整顺序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例如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𝑘𝑑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（这东西也叫换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法）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可能要重复以上操作多次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套路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然后就会出事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求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𝑙𝑐𝑚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gcd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≤2∗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82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套路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首先枚举</a:t>
                </a:r>
                <a:r>
                  <a:rPr lang="en-US" altLang="zh-CN" dirty="0" err="1"/>
                  <a:t>gcd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den>
                                  </m:f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𝑔𝑖𝑗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gcd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如果你再拆后面那个，发现完全没法换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，然后就自闭了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DFCD034-CC40-4724-BA1C-FF471FAFD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87" y="4488419"/>
            <a:ext cx="3104225" cy="18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套路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对于</a:t>
                </a:r>
                <a:r>
                  <a:rPr lang="en-US" altLang="zh-CN" dirty="0"/>
                  <a:t>min</a:t>
                </a:r>
                <a:r>
                  <a:rPr lang="zh-CN" altLang="en-US" dirty="0"/>
                  <a:t>，可以分别统计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𝑙𝑐𝑚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𝑙𝑐𝑚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𝑙𝑐𝑚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这样就可以求出答案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注意到如果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𝑙𝑐𝑚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因此统计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𝑙𝑐𝑚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的对数只需要求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𝑙𝑐𝑚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 t="-2030" r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3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事实上，</a:t>
                </a:r>
                <a:r>
                  <a:rPr lang="en-US" altLang="zh-CN" dirty="0" err="1"/>
                  <a:t>gcd</a:t>
                </a:r>
                <a:r>
                  <a:rPr lang="zh-CN" altLang="en-US" dirty="0"/>
                  <a:t>的迭代过程可以解很多问题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例子：求 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很显然有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𝑐𝑖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因此，对于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的情况，有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的情况也可以处理得到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  <a:blipFill>
                <a:blip r:embed="rId2"/>
                <a:stretch>
                  <a:fillRect l="-1217" t="-2908" b="-3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83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套路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9819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显然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𝑙𝑐𝑚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因此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枚举</a:t>
                </a:r>
                <a:r>
                  <a:rPr lang="en-US" altLang="zh-CN" dirty="0" err="1"/>
                  <a:t>gcd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den>
                                  </m:f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+1=</m:t>
                                      </m:r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gcd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后面那一堆只和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zh-CN" altLang="en-US" dirty="0"/>
                  <a:t>有关，设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=1] 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9819" cy="4501603"/>
              </a:xfrm>
              <a:blipFill>
                <a:blip r:embed="rId2"/>
                <a:stretch>
                  <a:fillRect l="-1114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14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套路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9819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=1]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因此只可能有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b="0" dirty="0"/>
                  <a:t> 或者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zh-CN" b="0" dirty="0"/>
                  <a:t>  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b="0" dirty="0"/>
                  <a:t> 为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b="0" dirty="0"/>
                  <a:t> 的质因子种数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这东西可以线性筛，筛完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 暴力卷回去即可</a:t>
                </a:r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9819" cy="4501603"/>
              </a:xfrm>
              <a:blipFill>
                <a:blip r:embed="rId2"/>
                <a:stretch>
                  <a:fillRect l="-1114" b="-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97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套路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9819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算出了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𝑙𝑐𝑚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r>
                  <a:rPr lang="zh-CN" altLang="en-US" dirty="0"/>
                  <a:t>，就可以前缀和求 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𝑙𝑐𝑚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𝑙𝑐𝑚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𝑙𝑐𝑚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9819" cy="4501603"/>
              </a:xfrm>
              <a:blipFill>
                <a:blip r:embed="rId2"/>
                <a:stretch>
                  <a:fillRect l="-1114" t="-2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1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套路</a:t>
            </a:r>
            <a:r>
              <a:rPr lang="en-US" altLang="zh-CN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9819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如果拆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zh-CN" altLang="en-US" dirty="0"/>
                  <a:t> 拆完看起来不可做，就不拆这一重，推函数的性质做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9819" cy="4501603"/>
              </a:xfrm>
              <a:blipFill>
                <a:blip r:embed="rId2"/>
                <a:stretch>
                  <a:fillRect l="-1114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276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杜教筛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考虑两个函数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设函数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我们考虑求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 的前缀和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那么有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然后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那么有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杜教筛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显然中间这个可以数论分块解决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因此，如果我们能够构造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 ，使得可以快速求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 的前缀和，就可以求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 的前缀和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39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杜教筛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我们考虑这东西的复杂度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可以发现，我们只会计算所有的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 的值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如果使用记忆化，可以证明复杂度是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如果预处理前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复杂度是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一般可以跑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10−1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因为需要构造两个可以快速求前缀和的函数，所以在一些情况下不能杜教筛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436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2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杜教筛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举个例子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 的前缀和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考虑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所以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的前缀和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 的前缀和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所以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1B6C036-B504-49FD-BF49-5276E4B70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96314"/>
            <a:ext cx="3687601" cy="153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杜教筛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这个代码用了</a:t>
                </a:r>
                <a:r>
                  <a:rPr lang="en-US" altLang="zh-CN" dirty="0"/>
                  <a:t>map,</a:t>
                </a:r>
                <a:r>
                  <a:rPr lang="zh-CN" altLang="en-US" dirty="0"/>
                  <a:t>非常不优秀，如果出题人毒瘤放个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11 2−3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大概就没了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考虑怎么优化</a:t>
                </a:r>
                <a:r>
                  <a:rPr lang="en-US" altLang="zh-CN" dirty="0"/>
                  <a:t>map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事实上，用到的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只有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/>
                  <a:t> 个左右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考虑这样建立对应关系：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对应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否则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对应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这样就可以不用</a:t>
                </a:r>
                <a:r>
                  <a:rPr lang="en-US" altLang="zh-CN" dirty="0"/>
                  <a:t>map</a:t>
                </a:r>
                <a:r>
                  <a:rPr lang="zh-CN" altLang="en-US" dirty="0"/>
                  <a:t>了</a:t>
                </a:r>
                <a:endParaRPr lang="en-US" altLang="zh-CN" strike="sngStrik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52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杜教筛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019191" cy="45016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求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gcd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11,6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按套路，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𝑎𝑛𝑠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den>
                            </m:f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sup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gcd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=1]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𝑎𝑛𝑠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den>
                            </m:f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sup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枚举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𝑔𝑘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𝑎𝑛𝑠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</m:sup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</m:sup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前面可以数论分块，关键在于求出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的前缀和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019191" cy="4501603"/>
              </a:xfrm>
              <a:blipFill>
                <a:blip r:embed="rId2"/>
                <a:stretch>
                  <a:fillRect l="-1217" t="-2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现在考虑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的情况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dirty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 是整数，取整可以去掉，于是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𝑎𝑛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𝑎𝑛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  <a:blipFill>
                <a:blip r:embed="rId2"/>
                <a:stretch>
                  <a:fillRect l="-1217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27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杜教筛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我们知道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，我们考虑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此时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 的前缀和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继续杜教筛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虽然要筛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/>
                  <a:t> 次，但可以注意到每次筛到的都是形如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因此复杂度还是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  <a:blipFill>
                <a:blip r:embed="rId2"/>
                <a:stretch>
                  <a:fillRect l="-1177" t="-3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56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一个神奇的筛法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使用范围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 是积性函数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是一个次数低的多项式，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 可以快速求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  <a:blipFill>
                <a:blip r:embed="rId2"/>
                <a:stretch>
                  <a:fillRect l="-1177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884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b="0" dirty="0"/>
                  <a:t>先不管</a:t>
                </a:r>
                <a:r>
                  <a:rPr lang="en-US" altLang="zh-CN" b="0" dirty="0"/>
                  <a:t>1</a:t>
                </a:r>
              </a:p>
              <a:p>
                <a:pPr marL="0" indent="0">
                  <a:buNone/>
                </a:pPr>
                <a:r>
                  <a:rPr lang="zh-CN" altLang="en-US" b="0" dirty="0"/>
                  <a:t>考虑除了质数，其余的数的最小质因子小于等于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因此考虑枚举最小质因子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表示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的最小质因子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0" dirty="0"/>
                  <a:t>但是因为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是积性函数，所以枚举</a:t>
                </a:r>
                <a:r>
                  <a:rPr lang="zh-CN" altLang="en-US" dirty="0"/>
                  <a:t>最小质因子的同时需要枚举它的次数，设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 是小于等于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/>
                  <a:t> 的质数个数，于是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=2,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𝑝𝑟𝑖𝑚𝑒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sSubSup>
                                    <m:sSub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</m:e>
                                  </m:d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=2,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f>
                                        <m:f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sup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  <a:blipFill>
                <a:blip r:embed="rId2"/>
                <a:stretch>
                  <a:fillRect l="-1177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0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先不管质数部分，考虑其它的怎么算，设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=2,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显然答案是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仍然考虑枚举最小质因子，有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𝑝𝑟𝑖𝑚𝑒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sSubSup>
                                    <m:sSub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Sup>
                                    <m:sSub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</m:e>
                                  </m:d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=2,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f>
                                        <m:f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sup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  <a:blipFill>
                <a:blip r:embed="rId2"/>
                <a:stretch>
                  <a:fillRect l="-1177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48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后面那个就是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，于是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𝑝𝑟𝑖𝑚𝑒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sSubSup>
                                    <m:sSub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Sup>
                                    <m:sSub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zh-CN" altLang="en-US" dirty="0"/>
                  <a:t>如果只看后面，暴力递归做的复杂度在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/>
                  <a:t>被证明是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  <a:blipFill>
                <a:blip r:embed="rId2"/>
                <a:stretch>
                  <a:fillRect l="-1177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现在的问题只剩下对于求出所有的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=2,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𝑝𝑟𝑖𝑚𝑒</m:t>
                        </m:r>
                      </m:sub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先考虑一个简单的情况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首先假设对于所有的数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都有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然后埃氏筛小于等于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/>
                  <a:t> 的质数，筛完剩下的就是答案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表示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2~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，埃氏筛了前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 个质数后剩下的数的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 的和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  <a:blipFill>
                <a:blip r:embed="rId2"/>
                <a:stretch>
                  <a:fillRect l="-1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0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那么这一次筛不掉任何数，因此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否则，这一次被筛掉的数一定满足是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的倍数，且除以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后最小质因子大于等于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通过第二点可以发现，这些数除以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后正好是所有不会在前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 轮被筛掉的数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除去小于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的质数</a:t>
                </a:r>
                <a:r>
                  <a:rPr lang="en-US" altLang="zh-CN" dirty="0"/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由于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完全积性，因此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最后答案是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  <a:blipFill>
                <a:blip r:embed="rId2"/>
                <a:stretch>
                  <a:fillRect l="-1177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8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78484" cy="450160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b="0" dirty="0"/>
                  <a:t>然后是这东西的复杂度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如果暴力计算，可以发现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b="0" dirty="0"/>
                  <a:t> 种取值，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b="0" dirty="0"/>
                  <a:t> 有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func>
                          <m:func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zh-CN" altLang="en-US" b="0" dirty="0"/>
                  <a:t> 种，因此暴力复杂度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但实际上很多转移都没有用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0" dirty="0"/>
                  <a:t>考虑用杜教筛优化的那个套路，把所有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b="0" dirty="0"/>
                  <a:t> 排序存下来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只开一维数组，枚举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b="0" dirty="0"/>
                  <a:t> 计算，倒序枚举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b="0" dirty="0"/>
                  <a:t> ,</a:t>
                </a:r>
                <a:r>
                  <a:rPr lang="zh-CN" altLang="en-US" b="0" dirty="0"/>
                  <a:t>每一次计算到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b="0" dirty="0"/>
                  <a:t> 时，前面的东西都不会再变了，可以直接</a:t>
                </a:r>
                <a:r>
                  <a:rPr lang="en-US" altLang="zh-CN" b="0" dirty="0"/>
                  <a:t>break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可以证明这样子的复杂度是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78484" cy="4501603"/>
              </a:xfrm>
              <a:blipFill>
                <a:blip r:embed="rId2"/>
                <a:stretch>
                  <a:fillRect l="-979" t="-2706" r="-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25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这样就解决了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可以发现，如果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那么后半部分的求法不变，只是求初值时需要求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但如果给的是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这显然不是完全积性函数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可以对于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的每一项算，如果无视系数，它显然是完全积性，最后再把每一项乘对应系数加起来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  <a:blipFill>
                <a:blip r:embed="rId2"/>
                <a:stretch>
                  <a:fillRect l="-1177" t="-2300" r="-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83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AF045-08D4-495F-B566-17E60BA39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356543" cy="450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dirty="0"/>
              <a:t>质数部分的代码：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dirty="0"/>
              <a:t>(</a:t>
            </a:r>
            <a:r>
              <a:rPr lang="zh-CN" altLang="en-US" dirty="0"/>
              <a:t>代码的</a:t>
            </a:r>
            <a:r>
              <a:rPr lang="en-US" altLang="zh-CN" dirty="0"/>
              <a:t>g</a:t>
            </a:r>
            <a:r>
              <a:rPr lang="zh-CN" altLang="en-US" dirty="0"/>
              <a:t>实际上是</a:t>
            </a:r>
            <a:r>
              <a:rPr lang="en-US" altLang="zh-CN" dirty="0"/>
              <a:t>ppt</a:t>
            </a:r>
            <a:r>
              <a:rPr lang="zh-CN" altLang="en-US" dirty="0"/>
              <a:t>的</a:t>
            </a:r>
            <a:r>
              <a:rPr lang="en-US" altLang="zh-CN" dirty="0"/>
              <a:t>h</a:t>
            </a:r>
          </a:p>
          <a:p>
            <a:pPr marL="0" indent="0">
              <a:buNone/>
            </a:pPr>
            <a:endParaRPr lang="en-US" altLang="zh-CN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84AB75-23BB-45FD-85DF-DAA5E434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48" y="1825624"/>
            <a:ext cx="4780952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F04E-310B-43C9-BF79-AFC6A48D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然后是喜闻乐见的交换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zh-CN" altLang="en-US" dirty="0"/>
                  <a:t>时间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𝑎𝑛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𝑎𝑖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𝑐𝑑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𝑎𝑛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𝑐𝑑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−1&lt;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𝑎𝑛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𝑐𝑑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𝑎𝑛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𝑐𝑑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𝑎𝑛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𝑎𝑛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𝑐𝑑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dirty="0"/>
                  <a:t>于是我们得到了另一个问题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注意到这里相当于交换了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，所以复杂度和</a:t>
                </a:r>
                <a:r>
                  <a:rPr lang="en-US" altLang="zh-CN" dirty="0" err="1"/>
                  <a:t>gcd</a:t>
                </a:r>
                <a:r>
                  <a:rPr lang="zh-CN" altLang="en-US" dirty="0"/>
                  <a:t>一样是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3103BF-3D0A-414C-BEA9-D001D6FC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6913"/>
              </a:xfrm>
              <a:blipFill>
                <a:blip r:embed="rId2"/>
                <a:stretch>
                  <a:fillRect l="-1217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46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b="0" dirty="0"/>
                  <a:t>算答案的代码：</a:t>
                </a:r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min_25</a:t>
                </a:r>
                <a:r>
                  <a:rPr lang="zh-CN" altLang="en-US" b="0" dirty="0"/>
                  <a:t>一般可以跑到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10~1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altLang="zh-CN" b="0" dirty="0"/>
                  <a:t>,(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12 20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b="0" dirty="0"/>
                  <a:t>也行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  <a:blipFill>
                <a:blip r:embed="rId2"/>
                <a:stretch>
                  <a:fillRect l="-1177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DB6E6C-B8F2-447B-BC3E-DEF7098AD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742" y="1825624"/>
            <a:ext cx="3600000" cy="1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6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套路：先推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b="0" dirty="0"/>
                  <a:t>再推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b="0" dirty="0"/>
                  <a:t>如果都很好算，那么可以</a:t>
                </a:r>
                <a:r>
                  <a:rPr lang="en-US" altLang="zh-CN" b="0" dirty="0"/>
                  <a:t>min_25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0" dirty="0"/>
                  <a:t>例题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求积性函数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前缀和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  <a:blipFill>
                <a:blip r:embed="rId2"/>
                <a:stretch>
                  <a:fillRect l="-1177" t="-2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8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min_25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除了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b="0" dirty="0"/>
                  <a:t>其余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b="0" dirty="0"/>
                  <a:t>都满足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在算质数部分的时候，我们假设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b="0" dirty="0"/>
                  <a:t>最后算完再加上</a:t>
                </a:r>
                <a:r>
                  <a:rPr lang="en-US" altLang="zh-CN" b="0" dirty="0"/>
                  <a:t>2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剩下都是板子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56543" cy="4501603"/>
              </a:xfrm>
              <a:blipFill>
                <a:blip r:embed="rId2"/>
                <a:stretch>
                  <a:fillRect l="-1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10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杂题（也许是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AF045-08D4-495F-B566-17E60BA39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Orzlsj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99097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多组询问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998244353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8261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首先，可以对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辗转相除，消掉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中的一个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这时相当于求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分类讨论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那么答案就是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接下来认为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01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可以发现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)|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因此，只需要求出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对于第一个，可以先求出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 , </a:t>
                </a:r>
                <a:r>
                  <a:rPr lang="zh-CN" altLang="en-US" dirty="0"/>
                  <a:t>然后和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𝑔𝑐𝑑</m:t>
                    </m:r>
                  </m:oMath>
                </a14:m>
                <a:r>
                  <a:rPr lang="zh-CN" altLang="en-US" dirty="0"/>
                  <a:t> 即可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对于第二个，有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又因为显然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所以它等于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然后只需要求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与两个</a:t>
                </a:r>
                <a:r>
                  <a:rPr lang="en-US" altLang="zh-CN" dirty="0" err="1"/>
                  <a:t>gcd</a:t>
                </a:r>
                <a:r>
                  <a:rPr lang="zh-CN" altLang="en-US" dirty="0"/>
                  <a:t>乘积的</a:t>
                </a:r>
                <a:r>
                  <a:rPr lang="en-US" altLang="zh-CN" dirty="0" err="1"/>
                  <a:t>gcd</a:t>
                </a:r>
                <a:r>
                  <a:rPr lang="zh-CN" altLang="en-US" dirty="0"/>
                  <a:t>即可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01603"/>
              </a:xfrm>
              <a:blipFill>
                <a:blip r:embed="rId2"/>
                <a:stretch>
                  <a:fillRect l="-1217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91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你有一个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zh-CN" altLang="en-US" dirty="0"/>
                  <a:t> 的网格图，求满足以下条件的点集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数量模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998244353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1.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中所有点在一条直线上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3.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中所有点都是网格图的格点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9556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首先处理掉所有点都在同一条横线或纵线上的情况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这种情况的答案是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+1)∗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否则，我们设这条线两段的点为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我们假设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然后这样算出来答案乘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就是对的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我们枚举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 ,</a:t>
                </a:r>
                <a:r>
                  <a:rPr lang="zh-CN" altLang="en-US" dirty="0"/>
                  <a:t>那么有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gcd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283" cy="4501603"/>
              </a:xfrm>
              <a:blipFill>
                <a:blip r:embed="rId2"/>
                <a:stretch>
                  <a:fillRect l="-1125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1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3369-E2BA-4DFA-9F30-27EF600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lv.11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85939" cy="450160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gcd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枚举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𝑔𝑐𝑑</m:t>
                    </m:r>
                  </m:oMath>
                </a14:m>
                <a:r>
                  <a:rPr lang="zh-CN" altLang="en-US" dirty="0"/>
                  <a:t> ，于是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den>
                                  </m:f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𝑎𝑔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𝑏𝑔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gcd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然后按套路，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𝑎𝑛𝑠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𝑔𝑘</m:t>
                                      </m:r>
                                    </m:den>
                                  </m:f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𝑔𝑘</m:t>
                                          </m:r>
                                        </m:den>
                                      </m:f>
                                    </m:sup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𝑎𝑔𝑘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𝑏𝑔𝑘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显然右边是两个等差数列和的乘积，暴力做前面复杂度即为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EAF045-08D4-495F-B566-17E60BA39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85939" cy="4501603"/>
              </a:xfrm>
              <a:blipFill>
                <a:blip r:embed="rId2"/>
                <a:stretch>
                  <a:fillRect l="-832" b="-2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12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</TotalTime>
  <Words>7522</Words>
  <Application>Microsoft Office PowerPoint</Application>
  <PresentationFormat>宽屏</PresentationFormat>
  <Paragraphs>742</Paragraphs>
  <Slides>114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19" baseType="lpstr">
      <vt:lpstr>等线</vt:lpstr>
      <vt:lpstr>等线 Light</vt:lpstr>
      <vt:lpstr>Arial</vt:lpstr>
      <vt:lpstr>Cambria Math</vt:lpstr>
      <vt:lpstr>Office 主题​​</vt:lpstr>
      <vt:lpstr>简单数论 加强版</vt:lpstr>
      <vt:lpstr>目录</vt:lpstr>
      <vt:lpstr>exgcd</vt:lpstr>
      <vt:lpstr>exgcd</vt:lpstr>
      <vt:lpstr>exgcd</vt:lpstr>
      <vt:lpstr>exgcd</vt:lpstr>
      <vt:lpstr>类欧几里得算法</vt:lpstr>
      <vt:lpstr>类欧几里得算法</vt:lpstr>
      <vt:lpstr>类欧几里得算法</vt:lpstr>
      <vt:lpstr>类欧几里得算法 – 例题</vt:lpstr>
      <vt:lpstr>类欧几里得算法 – 例题</vt:lpstr>
      <vt:lpstr>类欧几里得算法 – 例题</vt:lpstr>
      <vt:lpstr>exCRT</vt:lpstr>
      <vt:lpstr>exCRT</vt:lpstr>
      <vt:lpstr>exCRT</vt:lpstr>
      <vt:lpstr>exCRT – 例题</vt:lpstr>
      <vt:lpstr>exCRT – 例题</vt:lpstr>
      <vt:lpstr>exCRT – 例题</vt:lpstr>
      <vt:lpstr>exCRT – 例题</vt:lpstr>
      <vt:lpstr>BSGS</vt:lpstr>
      <vt:lpstr>BSGS</vt:lpstr>
      <vt:lpstr>BSGS – 例题</vt:lpstr>
      <vt:lpstr>BSGS – 例题</vt:lpstr>
      <vt:lpstr>exBSGS</vt:lpstr>
      <vt:lpstr>exBSGS</vt:lpstr>
      <vt:lpstr>Lucas定理</vt:lpstr>
      <vt:lpstr>Lucas定理</vt:lpstr>
      <vt:lpstr>Lucas定理 – 例题</vt:lpstr>
      <vt:lpstr>Lucas定理 – 例题</vt:lpstr>
      <vt:lpstr>Lucas定理 – 例题</vt:lpstr>
      <vt:lpstr>exLucas</vt:lpstr>
      <vt:lpstr>exLucas</vt:lpstr>
      <vt:lpstr>exLucas</vt:lpstr>
      <vt:lpstr>exLucas</vt:lpstr>
      <vt:lpstr>Miller-Rabin</vt:lpstr>
      <vt:lpstr>Miller-Rabin</vt:lpstr>
      <vt:lpstr>Miller-Rabin</vt:lpstr>
      <vt:lpstr>Miller-Rabin</vt:lpstr>
      <vt:lpstr>Pollard-Rho</vt:lpstr>
      <vt:lpstr>Pollard-Rho</vt:lpstr>
      <vt:lpstr>Pollard-Rho</vt:lpstr>
      <vt:lpstr>Pollard-Rho</vt:lpstr>
      <vt:lpstr>Pollard-Rho</vt:lpstr>
      <vt:lpstr>Pollard-Rho</vt:lpstr>
      <vt:lpstr>Pollard-Rho</vt:lpstr>
      <vt:lpstr>二次剩余</vt:lpstr>
      <vt:lpstr>二次剩余</vt:lpstr>
      <vt:lpstr>二次剩余</vt:lpstr>
      <vt:lpstr>二次剩余</vt:lpstr>
      <vt:lpstr>二次剩余</vt:lpstr>
      <vt:lpstr>二次剩余 - cipolla</vt:lpstr>
      <vt:lpstr>积性函数</vt:lpstr>
      <vt:lpstr>积性函数</vt:lpstr>
      <vt:lpstr>积性函数 – 线性筛</vt:lpstr>
      <vt:lpstr>积性函数 – 线性筛</vt:lpstr>
      <vt:lpstr>积性函数 – 线性筛</vt:lpstr>
      <vt:lpstr>积性函数 – 线性筛</vt:lpstr>
      <vt:lpstr>Dirichlet 卷积</vt:lpstr>
      <vt:lpstr>莫比乌斯反演</vt:lpstr>
      <vt:lpstr>推式子</vt:lpstr>
      <vt:lpstr>推式子</vt:lpstr>
      <vt:lpstr>推式子</vt:lpstr>
      <vt:lpstr>推式子</vt:lpstr>
      <vt:lpstr>推式子</vt:lpstr>
      <vt:lpstr>推式子</vt:lpstr>
      <vt:lpstr>套路</vt:lpstr>
      <vt:lpstr>套路</vt:lpstr>
      <vt:lpstr>套路</vt:lpstr>
      <vt:lpstr>套路</vt:lpstr>
      <vt:lpstr>套路</vt:lpstr>
      <vt:lpstr>套路</vt:lpstr>
      <vt:lpstr>套路</vt:lpstr>
      <vt:lpstr>套路2</vt:lpstr>
      <vt:lpstr>杜教筛</vt:lpstr>
      <vt:lpstr>杜教筛</vt:lpstr>
      <vt:lpstr>杜教筛</vt:lpstr>
      <vt:lpstr>杜教筛</vt:lpstr>
      <vt:lpstr>杜教筛</vt:lpstr>
      <vt:lpstr>杜教筛</vt:lpstr>
      <vt:lpstr>杜教筛</vt:lpstr>
      <vt:lpstr>min_25</vt:lpstr>
      <vt:lpstr>min_25</vt:lpstr>
      <vt:lpstr>min_25</vt:lpstr>
      <vt:lpstr>min_25</vt:lpstr>
      <vt:lpstr>min_25</vt:lpstr>
      <vt:lpstr>min_25</vt:lpstr>
      <vt:lpstr>min_25</vt:lpstr>
      <vt:lpstr>min_25</vt:lpstr>
      <vt:lpstr>min_25</vt:lpstr>
      <vt:lpstr>min_25</vt:lpstr>
      <vt:lpstr>min_25</vt:lpstr>
      <vt:lpstr>min_25</vt:lpstr>
      <vt:lpstr>杂题（也许是</vt:lpstr>
      <vt:lpstr>lv.10</vt:lpstr>
      <vt:lpstr>lv.10</vt:lpstr>
      <vt:lpstr>lv.10</vt:lpstr>
      <vt:lpstr>lv.11</vt:lpstr>
      <vt:lpstr>lv.11</vt:lpstr>
      <vt:lpstr>lv.11</vt:lpstr>
      <vt:lpstr>lv.12</vt:lpstr>
      <vt:lpstr>lv.12</vt:lpstr>
      <vt:lpstr>lv.12</vt:lpstr>
      <vt:lpstr>lv.12</vt:lpstr>
      <vt:lpstr>lv.12</vt:lpstr>
      <vt:lpstr>lv.12</vt:lpstr>
      <vt:lpstr>lv.?</vt:lpstr>
      <vt:lpstr>lv.?</vt:lpstr>
      <vt:lpstr>lv.?</vt:lpstr>
      <vt:lpstr>lv.?</vt:lpstr>
      <vt:lpstr>lv.?</vt:lpstr>
      <vt:lpstr>lv.?</vt:lpstr>
      <vt:lpstr>lv.?</vt:lpstr>
      <vt:lpstr>题目来源</vt:lpstr>
      <vt:lpstr>额外题目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简单数论 加强版</dc:title>
  <dc:creator>4182_543_731</dc:creator>
  <cp:lastModifiedBy>zhong jy</cp:lastModifiedBy>
  <cp:revision>342</cp:revision>
  <dcterms:created xsi:type="dcterms:W3CDTF">2019-12-28T00:13:15Z</dcterms:created>
  <dcterms:modified xsi:type="dcterms:W3CDTF">2020-02-29T14:31:12Z</dcterms:modified>
</cp:coreProperties>
</file>